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1"/>
  </p:handoutMasterIdLst>
  <p:sldIdLst>
    <p:sldId id="256" r:id="rId2"/>
    <p:sldId id="268" r:id="rId3"/>
    <p:sldId id="284" r:id="rId4"/>
    <p:sldId id="286" r:id="rId5"/>
    <p:sldId id="282" r:id="rId6"/>
    <p:sldId id="285" r:id="rId7"/>
    <p:sldId id="283" r:id="rId8"/>
    <p:sldId id="274" r:id="rId9"/>
    <p:sldId id="269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8" autoAdjust="0"/>
  </p:normalViewPr>
  <p:slideViewPr>
    <p:cSldViewPr>
      <p:cViewPr>
        <p:scale>
          <a:sx n="110" d="100"/>
          <a:sy n="110" d="100"/>
        </p:scale>
        <p:origin x="-165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Мероприятия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19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Тренировки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40128"/>
        <c:axId val="101041664"/>
        <c:axId val="0"/>
      </c:bar3DChart>
      <c:catAx>
        <c:axId val="10104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41664"/>
        <c:crosses val="autoZero"/>
        <c:auto val="1"/>
        <c:lblAlgn val="ctr"/>
        <c:lblOffset val="100"/>
        <c:noMultiLvlLbl val="0"/>
      </c:catAx>
      <c:valAx>
        <c:axId val="10104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40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Нарушение дисциплины, невнимательность</c:v>
                </c:pt>
                <c:pt idx="1">
                  <c:v>Нарушения методики проведения занятий</c:v>
                </c:pt>
                <c:pt idx="2">
                  <c:v>Нарушение правил видов спорта</c:v>
                </c:pt>
                <c:pt idx="3">
                  <c:v>Состояние объектов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0.71</c:v>
                </c:pt>
                <c:pt idx="1">
                  <c:v>0.12</c:v>
                </c:pt>
                <c:pt idx="2">
                  <c:v>0.08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250560"/>
        <c:axId val="103252352"/>
        <c:axId val="0"/>
      </c:bar3DChart>
      <c:catAx>
        <c:axId val="10325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3252352"/>
        <c:crosses val="autoZero"/>
        <c:auto val="1"/>
        <c:lblAlgn val="ctr"/>
        <c:lblOffset val="100"/>
        <c:noMultiLvlLbl val="0"/>
      </c:catAx>
      <c:valAx>
        <c:axId val="1032523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325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>
              <a:solidFill>
                <a:schemeClr val="tx2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0918400824896887E-2"/>
          <c:y val="0.15924809486498864"/>
          <c:w val="0.96122445631796039"/>
          <c:h val="0.80195067160574618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Площадки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explosion val="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14"/>
            <c:spPr>
              <a:solidFill>
                <a:schemeClr val="accent5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6276246719160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осмотрено</c:v>
                </c:pt>
                <c:pt idx="1">
                  <c:v>Без недостатков</c:v>
                </c:pt>
                <c:pt idx="2">
                  <c:v>С недостатками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0.89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cust"/>
        <c:custSplit>
          <c:secondPiePt val="1"/>
          <c:secondPiePt val="2"/>
        </c:custSplit>
        <c:secondPieSize val="75"/>
        <c:serLines/>
      </c:ofPieChart>
    </c:plotArea>
    <c:legend>
      <c:legendPos val="b"/>
      <c:layout/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chemeClr val="tx2"/>
              </a:solidFill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Недостатки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5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explosion val="6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Существенные</c:v>
                </c:pt>
                <c:pt idx="1">
                  <c:v>Иные</c:v>
                </c:pt>
                <c:pt idx="2">
                  <c:v>Сезонные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</c:v>
                </c:pt>
                <c:pt idx="1">
                  <c:v>0.31</c:v>
                </c:pt>
                <c:pt idx="2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5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2B958-657D-4883-94F2-E657D586776C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E7C8F-2CD4-4AC7-9FC5-64B5B3036A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2856"/>
            <a:ext cx="7772400" cy="15121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</a:rPr>
              <a:t>Об эффективности профилактики детского травматизма                                                  несовершеннолетних</a:t>
            </a:r>
            <a:endParaRPr lang="ru-RU" sz="2400" b="1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37" y="836712"/>
            <a:ext cx="940125" cy="100811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796136" y="5327835"/>
            <a:ext cx="3235896" cy="1269517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 smtClean="0">
              <a:effectLst/>
            </a:endParaRPr>
          </a:p>
          <a:p>
            <a:pPr algn="r"/>
            <a:r>
              <a:rPr lang="ru-RU" sz="1400" b="1" dirty="0" smtClean="0">
                <a:effectLst/>
              </a:rPr>
              <a:t>Министр спорта </a:t>
            </a:r>
          </a:p>
          <a:p>
            <a:pPr algn="r"/>
            <a:r>
              <a:rPr lang="ru-RU" sz="1400" b="1" dirty="0" smtClean="0">
                <a:effectLst/>
              </a:rPr>
              <a:t>Калужской области</a:t>
            </a:r>
          </a:p>
          <a:p>
            <a:pPr algn="r"/>
            <a:endParaRPr lang="ru-RU" sz="1400" b="1" dirty="0">
              <a:effectLst/>
            </a:endParaRPr>
          </a:p>
          <a:p>
            <a:pPr algn="r"/>
            <a:r>
              <a:rPr lang="ru-RU" sz="1400" b="1" dirty="0" smtClean="0">
                <a:effectLst/>
              </a:rPr>
              <a:t>О.Э. Сердюков</a:t>
            </a:r>
            <a:endParaRPr lang="ru-RU" sz="1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43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5644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Нормативно-правовые акты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476648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Поручение </a:t>
            </a:r>
            <a:r>
              <a:rPr lang="ru-RU" sz="1400" dirty="0"/>
              <a:t>Правительства Российской Федерации № ВМ-П12-4965 </a:t>
            </a:r>
            <a:r>
              <a:rPr lang="ru-RU" sz="1400" dirty="0" smtClean="0"/>
              <a:t>о проведении ежеквартального мониторинга и анализа травматизма.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Федеральные стандарты спортивной подготовки по видам спорта.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Приказ </a:t>
            </a:r>
            <a:r>
              <a:rPr lang="ru-RU" sz="1400" dirty="0"/>
              <a:t>Министерства спорта Российской Федерации от 13.07.2016 № 808 «Об утверждении порядка расследования и учета несчастных случаев, произошедших с лицами, проходящими спортивную подготовку».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Приказ </a:t>
            </a:r>
            <a:r>
              <a:rPr lang="ru-RU" sz="1400" dirty="0"/>
              <a:t>Минздрава России от 23.10.2020 N 1144н «Об утверждении порядка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обороне" (ГТО)» и форм медицинских заключений о допуске к участию физкультурных и спортивных мероприятиях</a:t>
            </a:r>
            <a:r>
              <a:rPr lang="ru-RU" sz="1400" dirty="0" smtClean="0"/>
              <a:t>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Приказ Министерства спорта Российской Федерации от 23.09.2020 № 1527 «Об утверждении правил организованной перевозки группы детей автобусами».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8238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3158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Проведение официальных спортивных </a:t>
            </a:r>
            <a:r>
              <a:rPr lang="ru-RU" sz="1600" dirty="0" smtClean="0"/>
              <a:t>и физкультурных мероприятий </a:t>
            </a:r>
            <a:r>
              <a:rPr lang="ru-RU" sz="1600" dirty="0"/>
              <a:t>на объектах спорта, внесенных </a:t>
            </a:r>
            <a:r>
              <a:rPr lang="ru-RU" sz="1600" dirty="0" smtClean="0"/>
              <a:t>во Всероссийский </a:t>
            </a:r>
            <a:r>
              <a:rPr lang="ru-RU" sz="1600" dirty="0"/>
              <a:t>реестр объектов спорта.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Контроль за исправностью </a:t>
            </a:r>
            <a:r>
              <a:rPr lang="ru-RU" sz="1600" dirty="0"/>
              <a:t>спортивного </a:t>
            </a:r>
            <a:r>
              <a:rPr lang="ru-RU" sz="1600" dirty="0" smtClean="0"/>
              <a:t>оборудования </a:t>
            </a:r>
            <a:r>
              <a:rPr lang="ru-RU" sz="1600" dirty="0"/>
              <a:t>и </a:t>
            </a:r>
            <a:r>
              <a:rPr lang="ru-RU" sz="1600" dirty="0" smtClean="0"/>
              <a:t>инвентаря</a:t>
            </a:r>
            <a:r>
              <a:rPr lang="ru-RU" sz="1600" dirty="0"/>
              <a:t>. 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Соблюдение </a:t>
            </a:r>
            <a:r>
              <a:rPr lang="ru-RU" sz="1600" dirty="0" smtClean="0"/>
              <a:t>требований федеральных </a:t>
            </a:r>
            <a:r>
              <a:rPr lang="ru-RU" sz="1600" dirty="0"/>
              <a:t>стандартов по видам </a:t>
            </a:r>
            <a:r>
              <a:rPr lang="ru-RU" sz="1600" dirty="0" smtClean="0"/>
              <a:t>спорта.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Обязательное </a:t>
            </a:r>
            <a:r>
              <a:rPr lang="ru-RU" sz="1600" dirty="0"/>
              <a:t>медицинское сопровождение при проведении спортивных и физкультурных </a:t>
            </a:r>
            <a:r>
              <a:rPr lang="ru-RU" sz="1600" dirty="0" smtClean="0"/>
              <a:t>мероприятий, а так же  </a:t>
            </a:r>
            <a:r>
              <a:rPr lang="ru-RU" sz="1600" dirty="0"/>
              <a:t>при организации тренировочного процесса.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Инструктаж </a:t>
            </a:r>
            <a:r>
              <a:rPr lang="ru-RU" sz="1600" dirty="0"/>
              <a:t>по технике безопасности </a:t>
            </a:r>
            <a:r>
              <a:rPr lang="ru-RU" sz="1600" dirty="0" smtClean="0"/>
              <a:t>при проведении </a:t>
            </a:r>
            <a:r>
              <a:rPr lang="ru-RU" sz="1600" dirty="0"/>
              <a:t>тренировочных </a:t>
            </a:r>
            <a:r>
              <a:rPr lang="ru-RU" sz="1600" dirty="0" smtClean="0"/>
              <a:t>занятий</a:t>
            </a:r>
            <a:r>
              <a:rPr lang="ru-RU" sz="1600" dirty="0"/>
              <a:t>, проведении спортивных и физкультурных </a:t>
            </a:r>
            <a:r>
              <a:rPr lang="ru-RU" sz="1600" dirty="0" smtClean="0"/>
              <a:t>мероприятий.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Регулярное повышение квалификации работниками сферы физической культуры и спорта</a:t>
            </a:r>
            <a:r>
              <a:rPr lang="ru-RU" sz="1600" dirty="0" smtClean="0"/>
              <a:t>.</a:t>
            </a:r>
          </a:p>
          <a:p>
            <a:pPr marL="342900" indent="-342900" algn="just">
              <a:buAutoNum type="arabicPeriod"/>
            </a:pPr>
            <a:endParaRPr lang="ru-RU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256442"/>
            <a:ext cx="914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Основные направления по профилактике травматизма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3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6892" y="4057929"/>
            <a:ext cx="474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989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71186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/>
              <a:t>Совместная </a:t>
            </a:r>
            <a:r>
              <a:rPr lang="ru-RU" sz="1600" dirty="0" smtClean="0"/>
              <a:t>деятельность Министерства спорта Калужской области с </a:t>
            </a:r>
            <a:r>
              <a:rPr lang="ru-RU" sz="1600" dirty="0"/>
              <a:t>ГБУЗ КО «Калужский областной врачебно-физкультурный диспансер» по организации выездных медицинских осмотров в муниципальных образованиях области.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Организация прохождения спортсменами </a:t>
            </a:r>
            <a:r>
              <a:rPr lang="ru-RU" sz="1600" dirty="0"/>
              <a:t>города Обнинска, муниципального района «Малоярославецкий район», муниципального района «Боровский район», муниципального района «Жуковский район» </a:t>
            </a:r>
            <a:r>
              <a:rPr lang="ru-RU" sz="1600" dirty="0" smtClean="0"/>
              <a:t>углубленного </a:t>
            </a:r>
            <a:r>
              <a:rPr lang="ru-RU" sz="1600" dirty="0"/>
              <a:t>медицинского обследования в ГБУЗ КО «ЦРБ Боровского района</a:t>
            </a:r>
            <a:r>
              <a:rPr lang="ru-RU" sz="1600" dirty="0" smtClean="0"/>
              <a:t>».</a:t>
            </a: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/>
              <a:t>Предоставление площадей ГАУ КО «Дворец спорта «Центральный» в безвозмездное пользование ГБУЗ КО «Калужский </a:t>
            </a:r>
            <a:r>
              <a:rPr lang="ru-RU" sz="1600" dirty="0"/>
              <a:t>областной </a:t>
            </a:r>
            <a:r>
              <a:rPr lang="ru-RU" sz="1600" dirty="0" smtClean="0"/>
              <a:t>врачебно-физкультурный диспансер» для организации </a:t>
            </a:r>
            <a:r>
              <a:rPr lang="ru-RU" sz="1600" dirty="0"/>
              <a:t>прохождения углубленного медицинского обследования </a:t>
            </a:r>
            <a:r>
              <a:rPr lang="ru-RU" sz="1600" dirty="0" smtClean="0"/>
              <a:t> спортсменами города Калуги и других районов области.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dirty="0"/>
          </a:p>
          <a:p>
            <a:pPr marL="342900" indent="-342900" algn="just">
              <a:buFont typeface="+mj-lt"/>
              <a:buAutoNum type="arabicPeriod"/>
            </a:pPr>
            <a:endParaRPr lang="ru-RU" sz="1600" dirty="0" smtClean="0"/>
          </a:p>
          <a:p>
            <a:pPr marL="342900" indent="-342900" algn="just">
              <a:buAutoNum type="arabicPeriod"/>
            </a:pPr>
            <a:endParaRPr lang="ru-RU" sz="1600" dirty="0" smtClean="0"/>
          </a:p>
          <a:p>
            <a:pPr marL="342900" indent="-342900" algn="just">
              <a:buAutoNum type="arabicPeriod"/>
            </a:pPr>
            <a:endParaRPr lang="ru-RU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256442"/>
            <a:ext cx="9144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Организация углубленного медицинского обследования</a:t>
            </a:r>
            <a:endParaRPr lang="ru-RU" sz="2000" b="1" dirty="0">
              <a:solidFill>
                <a:schemeClr val="tx2"/>
              </a:solidFill>
            </a:endParaRPr>
          </a:p>
          <a:p>
            <a:pPr algn="ctr"/>
            <a:endParaRPr lang="ru-RU" sz="23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6892" y="4057929"/>
            <a:ext cx="474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endParaRPr lang="ru-RU" sz="1600" dirty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10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+mj-lt"/>
              </a:rPr>
              <a:t>Динамика травматизма при проведении спортивных,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+mj-lt"/>
              </a:rPr>
              <a:t>физкультурных мероприятий и тренировочных занятий </a:t>
            </a:r>
            <a:endParaRPr lang="ru-RU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83177103"/>
              </p:ext>
            </p:extLst>
          </p:nvPr>
        </p:nvGraphicFramePr>
        <p:xfrm>
          <a:off x="251520" y="1397000"/>
          <a:ext cx="8712968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7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j-lt"/>
              </a:rPr>
              <a:t>Основные причины травматизма</a:t>
            </a:r>
            <a:endParaRPr lang="ru-RU" sz="24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32695283"/>
              </p:ext>
            </p:extLst>
          </p:nvPr>
        </p:nvGraphicFramePr>
        <p:xfrm>
          <a:off x="179512" y="1340768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0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564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Межведомственная рабочая группа по вопросам обеспечения безопасности детских и спортивных площадок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2636912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1. Проведение муниципалитетами самоанализа недостатков, выявленных на детских и спортивных площадках и направление сведений в рабочую группу.</a:t>
            </a:r>
          </a:p>
          <a:p>
            <a:pPr marL="342900" indent="-342900" algn="just">
              <a:buAutoNum type="arabicPeriod"/>
            </a:pPr>
            <a:endParaRPr lang="ru-RU" sz="1600" dirty="0" smtClean="0"/>
          </a:p>
          <a:p>
            <a:pPr algn="just"/>
            <a:r>
              <a:rPr lang="ru-RU" sz="1600" dirty="0" smtClean="0"/>
              <a:t>2. Организация выездов членов </a:t>
            </a:r>
            <a:r>
              <a:rPr lang="ru-RU" sz="1600" dirty="0"/>
              <a:t>рабочей группы </a:t>
            </a:r>
            <a:r>
              <a:rPr lang="ru-RU" sz="1600" dirty="0" smtClean="0"/>
              <a:t>в соответствии с утвержденным графиком осмотра детских и спортивных площадок.</a:t>
            </a:r>
          </a:p>
          <a:p>
            <a:pPr marL="342900" indent="-342900" algn="just">
              <a:buAutoNum type="arabicPeriod"/>
            </a:pPr>
            <a:endParaRPr lang="ru-RU" sz="1600" dirty="0"/>
          </a:p>
          <a:p>
            <a:pPr algn="just"/>
            <a:r>
              <a:rPr lang="ru-RU" sz="1600" dirty="0" smtClean="0"/>
              <a:t>3. Анализ поступивших материалов от муниципальных образований и выездов рабочей группы.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4. Организация работы по устранению выявленных недостатков.</a:t>
            </a:r>
          </a:p>
          <a:p>
            <a:pPr marL="342900" indent="-342900" algn="just">
              <a:buAutoNum type="arabicPeriod"/>
            </a:pPr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2474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i="1" dirty="0" smtClean="0"/>
              <a:t>Распоряжение </a:t>
            </a:r>
            <a:r>
              <a:rPr lang="ru-RU" sz="1600" b="1" i="1" dirty="0"/>
              <a:t>Губернатора Калужской области от 10.10.2013 № 91-р «О создании межведомственной рабочей группы по вопросам обеспечения безопасности детских и спортивных площадок, находящихся на территории Калужской области</a:t>
            </a:r>
            <a:r>
              <a:rPr lang="ru-RU" sz="1600" b="1" i="1" dirty="0" smtClean="0"/>
              <a:t>».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1607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1540" y="1268760"/>
            <a:ext cx="82809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Было совершено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52 выезда </a:t>
            </a: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в муниципальные образования Калужской области;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Всего 3 500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детских и спортивных площадок, из них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осмотрено 377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площадок, из них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с недостатками 227 </a:t>
            </a: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площадок;</a:t>
            </a:r>
          </a:p>
          <a:p>
            <a:pPr marL="285750" indent="-28575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С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cs typeface="Lucida Sans Unicode" panose="020B0602030504020204" pitchFamily="34" charset="0"/>
              </a:rPr>
              <a:t>существенными недостатками 133 </a:t>
            </a:r>
            <a:r>
              <a:rPr lang="ru-RU" dirty="0" smtClean="0">
                <a:solidFill>
                  <a:prstClr val="black"/>
                </a:solidFill>
                <a:cs typeface="Lucida Sans Unicode" panose="020B0602030504020204" pitchFamily="34" charset="0"/>
              </a:rPr>
              <a:t>площадки.</a:t>
            </a:r>
            <a:endParaRPr lang="ru-RU" dirty="0">
              <a:solidFill>
                <a:prstClr val="black"/>
              </a:solidFill>
              <a:cs typeface="Lucida Sans Unicode" panose="020B0602030504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43209"/>
              </p:ext>
            </p:extLst>
          </p:nvPr>
        </p:nvGraphicFramePr>
        <p:xfrm>
          <a:off x="304800" y="3068959"/>
          <a:ext cx="4195192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85427220"/>
              </p:ext>
            </p:extLst>
          </p:nvPr>
        </p:nvGraphicFramePr>
        <p:xfrm>
          <a:off x="4644008" y="3068960"/>
          <a:ext cx="41764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2123727" y="4437112"/>
            <a:ext cx="216025" cy="363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4404" y="4142597"/>
            <a:ext cx="10901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Осмотрено</a:t>
            </a:r>
            <a:endParaRPr lang="ru-RU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564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Итоги работы межведомственной рабочей группы по вопросам обеспечения безопасности детских и спортивных площадок в 2021 году</a:t>
            </a:r>
            <a:endParaRPr lang="ru-RU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65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0" y="2127992"/>
            <a:ext cx="1207059" cy="130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1746" y="3501008"/>
            <a:ext cx="444051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tx2"/>
                </a:solidFill>
                <a:latin typeface="+mj-lt"/>
              </a:rPr>
              <a:t>МИНИСТЕРСТВО СПОРТА</a:t>
            </a:r>
          </a:p>
          <a:p>
            <a:pPr algn="ctr"/>
            <a:r>
              <a:rPr lang="ru-RU" sz="2500" b="1" dirty="0" smtClean="0">
                <a:solidFill>
                  <a:schemeClr val="tx2"/>
                </a:solidFill>
                <a:latin typeface="+mj-lt"/>
              </a:rPr>
              <a:t>КАЛУЖСКОЙ ОБЛАСТИ</a:t>
            </a:r>
            <a:endParaRPr lang="ru-RU" sz="25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62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534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Об эффективности профилактики детского травматизма                                                  несовершеннолетних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ВКС по детским и спортивным площадкам</dc:title>
  <dc:creator>Ларченко Екатерина Валерьевна</dc:creator>
  <cp:lastModifiedBy>Корягин Павел Вячеславович</cp:lastModifiedBy>
  <cp:revision>191</cp:revision>
  <cp:lastPrinted>2021-12-20T12:48:33Z</cp:lastPrinted>
  <dcterms:created xsi:type="dcterms:W3CDTF">2021-11-17T07:00:36Z</dcterms:created>
  <dcterms:modified xsi:type="dcterms:W3CDTF">2021-12-30T11:27:57Z</dcterms:modified>
</cp:coreProperties>
</file>